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mp4" ContentType="video/mp4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64" r:id="rId5"/>
    <p:sldId id="260" r:id="rId6"/>
    <p:sldId id="261" r:id="rId7"/>
    <p:sldId id="265" r:id="rId8"/>
    <p:sldId id="263" r:id="rId9"/>
    <p:sldId id="266" r:id="rId10"/>
    <p:sldId id="268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-624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0A98701-D8B9-434B-87C7-8A61EF6323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88D42C60-80BE-42E3-9509-63113C6B23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4ACE468-6E64-402E-819E-6A233F250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5445C-E1C0-45DA-B5C9-62F97D8259B0}" type="datetimeFigureOut">
              <a:rPr lang="en-IN" smtClean="0"/>
              <a:pPr/>
              <a:t>08-11-2019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B4188E0-4BEC-4CDB-A536-5EC511B04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75A2BDF-3D2C-4EFF-9DAE-65DAEB139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8FA1B-4752-4727-BD2E-8AE6716A2018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1686169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BF7C220-7874-4E17-8B00-AC58CE233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2B3B96B9-71E9-43E0-B5DB-EB40F19B61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EEC19D3-6877-496A-B778-FF7886935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5445C-E1C0-45DA-B5C9-62F97D8259B0}" type="datetimeFigureOut">
              <a:rPr lang="en-IN" smtClean="0"/>
              <a:pPr/>
              <a:t>08-11-2019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0EF90D7-B3C0-4823-AF78-1BCB73D3A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C7C632E-2A4F-4B8A-AE92-94F305428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8FA1B-4752-4727-BD2E-8AE6716A2018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957877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EE391DAB-9A41-4245-B1EF-58397071AE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371F9C66-49A4-4D18-97EB-CFE21EE044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CE17BB2-321E-43D4-81CC-820BDFF64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5445C-E1C0-45DA-B5C9-62F97D8259B0}" type="datetimeFigureOut">
              <a:rPr lang="en-IN" smtClean="0"/>
              <a:pPr/>
              <a:t>08-11-2019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299FD68-5E83-4F0C-8A41-F6E173E16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DE4F003-3031-4A0D-8952-DF04789A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8FA1B-4752-4727-BD2E-8AE6716A2018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4240885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809BD45-7EB5-4D90-822A-2C30031D5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D4BB9DA-711A-439E-A78C-5B89B0E8DC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77320E9-55CC-4454-A25C-4F5C46E7A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5445C-E1C0-45DA-B5C9-62F97D8259B0}" type="datetimeFigureOut">
              <a:rPr lang="en-IN" smtClean="0"/>
              <a:pPr/>
              <a:t>08-11-2019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9E1011F-54FB-4ACE-92B6-09C32C2A9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5DD1831-5083-4F45-883A-DE4A93550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8FA1B-4752-4727-BD2E-8AE6716A2018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4179626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E79F467-42B9-408F-A19E-516043BA1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FC68AEAD-ADD2-4BA2-945B-A55887BC60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7DF9DD5-E7CF-4E18-86F2-3B50C0F44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5445C-E1C0-45DA-B5C9-62F97D8259B0}" type="datetimeFigureOut">
              <a:rPr lang="en-IN" smtClean="0"/>
              <a:pPr/>
              <a:t>08-11-2019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F3A9A19-3E42-4E15-9C65-6C92998A3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9FA7C13-7095-4E60-AFF6-40ADC09D5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8FA1B-4752-4727-BD2E-8AE6716A2018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1825057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1853200-8C62-40A8-8854-AD749BA59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0A3CD9C-3DE6-4005-A565-BE99C683D6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C9DC733-3648-4AEA-96A3-A8CFA2DED5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1AD4EE5E-48DD-4E05-BDD4-680BC0009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5445C-E1C0-45DA-B5C9-62F97D8259B0}" type="datetimeFigureOut">
              <a:rPr lang="en-IN" smtClean="0"/>
              <a:pPr/>
              <a:t>08-11-2019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74777A73-8BD9-40F5-A40C-6AE874A49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BBA0971-843B-4FB0-AFA9-88FA66308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8FA1B-4752-4727-BD2E-8AE6716A2018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2351274560"/>
      </p:ext>
    </p:extLst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066971F-53D3-4E23-9A2A-D7FCE2BFA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AE2A559-A95D-4A22-852A-D4A5AC2805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095AED6-08C4-4D02-955C-93F7739E04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F509CE90-8B14-4942-8789-CE2B3BF5CE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499D1845-CB67-4D6E-A8AA-930A668A8A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4587CC75-EC67-4747-B766-405A65FA9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5445C-E1C0-45DA-B5C9-62F97D8259B0}" type="datetimeFigureOut">
              <a:rPr lang="en-IN" smtClean="0"/>
              <a:pPr/>
              <a:t>08-11-2019</a:t>
            </a:fld>
            <a:endParaRPr lang="en-IN" dirty="0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1CF2E515-3F03-43CF-93DF-C60750E78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D6C42B11-F7FA-4BD1-9F3D-91454E8AA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8FA1B-4752-4727-BD2E-8AE6716A2018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2467479297"/>
      </p:ext>
    </p:extLst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9BED947-7EDC-4A31-8DDD-05B4CA3DA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477947F5-0A32-4A51-A679-CE008EC6A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5445C-E1C0-45DA-B5C9-62F97D8259B0}" type="datetimeFigureOut">
              <a:rPr lang="en-IN" smtClean="0"/>
              <a:pPr/>
              <a:t>08-11-2019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E707E24D-A138-42A1-9B72-67B91BE9C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192AC2A3-10C2-4722-954A-E8519B2C3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8FA1B-4752-4727-BD2E-8AE6716A2018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2837410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5048C30C-76C2-4A07-8BF6-A444C092A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5445C-E1C0-45DA-B5C9-62F97D8259B0}" type="datetimeFigureOut">
              <a:rPr lang="en-IN" smtClean="0"/>
              <a:pPr/>
              <a:t>08-11-2019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96472458-D653-444B-9DFD-D3FF44EB1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BA2E4AB-88EC-4C5A-9F61-5CAF187C1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8FA1B-4752-4727-BD2E-8AE6716A2018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1730389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4B404B6-104A-41B0-ABBD-A4D683F4D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38B1888-F1D0-4762-9494-15A5FA892D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A904DD29-C8B3-4FA5-A1E4-68D86402A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BCAC7F5-9C50-42CC-8C7A-D5E656C4A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5445C-E1C0-45DA-B5C9-62F97D8259B0}" type="datetimeFigureOut">
              <a:rPr lang="en-IN" smtClean="0"/>
              <a:pPr/>
              <a:t>08-11-2019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5B8D4CB5-79C6-48C6-90B1-CF760304E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0E45B66-87F0-4688-8DDE-ED78D5C0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8FA1B-4752-4727-BD2E-8AE6716A2018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628591274"/>
      </p:ext>
    </p:extLst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ABEC841-CA60-4982-89D1-51BDCCD76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A0D4AB0A-8537-4C26-92EF-AA8369755B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332E41D4-8BE3-4E7D-9FFE-F8B3AD8472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DF85F8A-A305-4DA8-AB04-8CF1F0CD0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5445C-E1C0-45DA-B5C9-62F97D8259B0}" type="datetimeFigureOut">
              <a:rPr lang="en-IN" smtClean="0"/>
              <a:pPr/>
              <a:t>08-11-2019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658EC58-07C4-4881-89D8-65E77347B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DE5379A6-9F05-4FA9-A370-59AEAC0AC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8FA1B-4752-4727-BD2E-8AE6716A2018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651359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898205D3-9E1B-4436-913F-7D308CFE0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9E08B537-CF16-4288-996D-405519156B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9CD1577-49E6-4361-A21A-A09A86B063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5445C-E1C0-45DA-B5C9-62F97D8259B0}" type="datetimeFigureOut">
              <a:rPr lang="en-IN" smtClean="0"/>
              <a:pPr/>
              <a:t>08-11-2019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5D7EE96-6E62-45D1-B062-4FB6A1F967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A5335EC-E0DF-4B0A-A271-6D4763D3F3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8FA1B-4752-4727-BD2E-8AE6716A2018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887067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=""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www.expresscomputer.in/news/how-iot-can-help-in-preventing-falls-for-senior-citizens/18926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7.xml"/><Relationship Id="rId1" Type="http://schemas.openxmlformats.org/officeDocument/2006/relationships/video" Target="NULL" TargetMode="External"/><Relationship Id="rId6" Type="http://schemas.openxmlformats.org/officeDocument/2006/relationships/image" Target="../media/image7.png"/><Relationship Id="rId5" Type="http://schemas.microsoft.com/office/2007/relationships/media" Target="../media/media1.mp4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24B73B2-C951-4C12-A0F1-E22052A862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SMART BAND FOR</a:t>
            </a:r>
            <a:br>
              <a:rPr lang="en-US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en-US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SENIOR CITIZENS</a:t>
            </a:r>
            <a:endParaRPr lang="en-IN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72728341-95B9-4FCE-B021-CB6C125978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12572" y="3645581"/>
            <a:ext cx="8099394" cy="1655762"/>
          </a:xfrm>
        </p:spPr>
        <p:txBody>
          <a:bodyPr/>
          <a:lstStyle/>
          <a:p>
            <a:pPr algn="r"/>
            <a:r>
              <a:rPr lang="en-US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 BAND FOR ALL NEEDS</a:t>
            </a:r>
            <a:endParaRPr lang="en-IN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745031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Financial Implication for the village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What to write??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27B9848-E97A-4D45-9383-FBA6F4174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431" y="204187"/>
            <a:ext cx="11833934" cy="42517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u="sng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Future Upgrades for our Product </a:t>
            </a:r>
            <a:r>
              <a:rPr lang="en-US" sz="2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:</a:t>
            </a:r>
          </a:p>
          <a:p>
            <a:pPr marL="0" indent="0">
              <a:buNone/>
            </a:pPr>
            <a:r>
              <a:rPr lang="en-US" u="sng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Fall Prediction </a:t>
            </a:r>
            <a:r>
              <a:rPr lang="en-US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:</a:t>
            </a:r>
          </a:p>
          <a:p>
            <a:pPr marL="514350" indent="-514350" algn="just"/>
            <a:r>
              <a:rPr lang="en-US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According to a research, it was found that a gait speed decline of 5 cm/s was associated with a 86% probability of falling within the next 3 weeks. </a:t>
            </a:r>
            <a:endParaRPr lang="en-IN" sz="16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514350" indent="-514350" algn="just"/>
            <a:r>
              <a:rPr lang="en-IN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We will be including vitals like pulse, blood pressure etc.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74057" y="5994400"/>
            <a:ext cx="985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Reference of research : </a:t>
            </a:r>
            <a:r>
              <a:rPr lang="en-US" dirty="0">
                <a:solidFill>
                  <a:schemeClr val="bg1"/>
                </a:solidFill>
                <a:latin typeface="Bahnschrift SemiBold Condensed" panose="020B0502040204020203" pitchFamily="34" charset="0"/>
                <a:hlinkClick r:id="rId2"/>
              </a:rPr>
              <a:t>https://www.expresscomputer.in/news/how-iot-can-help-in-preventing-falls-for-senior-citizens/18926</a:t>
            </a:r>
            <a:endParaRPr lang="en-IN" b="1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endParaRPr lang="en-US" dirty="0"/>
          </a:p>
        </p:txBody>
      </p:sp>
      <p:pic>
        <p:nvPicPr>
          <p:cNvPr id="5" name="Picture 4" descr="senio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5746" y="3109004"/>
            <a:ext cx="3774140" cy="249447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530091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FE08925-56BB-404E-9451-8AF826DC9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10" y="568171"/>
            <a:ext cx="11940466" cy="6178858"/>
          </a:xfrm>
        </p:spPr>
        <p:txBody>
          <a:bodyPr>
            <a:normAutofit/>
          </a:bodyPr>
          <a:lstStyle/>
          <a:p>
            <a:r>
              <a:rPr lang="en-US" sz="3600" u="sng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PROBLEM STATEMENT </a:t>
            </a:r>
            <a:r>
              <a:rPr lang="en-US" sz="3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:</a:t>
            </a:r>
          </a:p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Most of the senior citizens/bed ridden people need 24/7 assistance for fulfilling their basic needs which is practically impossible in today’s world .</a:t>
            </a:r>
          </a:p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Most of the senior citizens get critically injured due to fall and need timely medical assistance.</a:t>
            </a:r>
          </a:p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Also they have to be always reminded for taking medicines.</a:t>
            </a:r>
          </a:p>
          <a:p>
            <a:pPr marL="0" indent="0">
              <a:buNone/>
            </a:pPr>
            <a:endParaRPr lang="en-IN" sz="32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r>
              <a:rPr lang="en-IN" sz="3600" u="sng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SOLUTION</a:t>
            </a:r>
            <a:r>
              <a:rPr lang="en-IN" sz="3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:</a:t>
            </a:r>
          </a:p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 Smart Gesture based band that :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Conveys message to the care-taker immediately based upon the gesture made.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Can detect the fall of a person and alert the care taker.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Can be used to make a remainder system for medical schedule.</a:t>
            </a:r>
          </a:p>
          <a:p>
            <a:pPr marL="0" indent="0">
              <a:buNone/>
            </a:pPr>
            <a:endParaRPr lang="en-US" sz="36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289161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04194D18-6AF1-4D1D-912F-DBCA137C3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438" y="1200612"/>
            <a:ext cx="2965651" cy="21373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4E6CED4E-EE90-4990-85F5-9EFF00644664}"/>
              </a:ext>
            </a:extLst>
          </p:cNvPr>
          <p:cNvSpPr txBox="1"/>
          <p:nvPr/>
        </p:nvSpPr>
        <p:spPr>
          <a:xfrm>
            <a:off x="669501" y="3769079"/>
            <a:ext cx="280935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1.   </a:t>
            </a:r>
            <a:r>
              <a:rPr lang="en-US" sz="2400" u="sng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Gesture Based Messaging System </a:t>
            </a:r>
            <a:r>
              <a:rPr lang="en-US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:</a:t>
            </a:r>
          </a:p>
          <a:p>
            <a:r>
              <a:rPr lang="en-US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When a senior citizen/ bedridden person makes a particular  gesture, message is sent  to all the registered numbers.</a:t>
            </a:r>
            <a:endParaRPr lang="en-IN" sz="24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139E6C86-CA47-483B-B4DE-C362AF04036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7929" y="1303663"/>
            <a:ext cx="2504612" cy="213739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BA2064E9-BBBA-482B-BD08-07D6A7206EBE}"/>
              </a:ext>
            </a:extLst>
          </p:cNvPr>
          <p:cNvSpPr/>
          <p:nvPr/>
        </p:nvSpPr>
        <p:spPr>
          <a:xfrm>
            <a:off x="8875683" y="1878150"/>
            <a:ext cx="1597981" cy="84807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29A53073-B860-45C4-9A01-2986D2C2E827}"/>
              </a:ext>
            </a:extLst>
          </p:cNvPr>
          <p:cNvSpPr txBox="1"/>
          <p:nvPr/>
        </p:nvSpPr>
        <p:spPr>
          <a:xfrm>
            <a:off x="8457930" y="2109813"/>
            <a:ext cx="257701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>
                <a:solidFill>
                  <a:srgbClr val="00B0F0"/>
                </a:solidFill>
                <a:latin typeface="MS Reference Sans Serif" panose="020B0604030504040204" pitchFamily="34" charset="0"/>
              </a:rPr>
              <a:t> I NEED FOOD</a:t>
            </a:r>
            <a:endParaRPr lang="en-IN" sz="1050" b="1" dirty="0">
              <a:solidFill>
                <a:srgbClr val="00B0F0"/>
              </a:solidFill>
              <a:latin typeface="MS Reference Sans Serif" panose="020B060403050404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637FC77E-8FA5-4AB4-BC2F-BE05A328A955}"/>
              </a:ext>
            </a:extLst>
          </p:cNvPr>
          <p:cNvSpPr txBox="1"/>
          <p:nvPr/>
        </p:nvSpPr>
        <p:spPr>
          <a:xfrm>
            <a:off x="8367941" y="3830201"/>
            <a:ext cx="25046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3. </a:t>
            </a:r>
            <a:r>
              <a:rPr lang="en-US" sz="2400" u="sng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Voice Assistant</a:t>
            </a:r>
            <a:r>
              <a:rPr lang="en-US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:</a:t>
            </a:r>
          </a:p>
          <a:p>
            <a:r>
              <a:rPr lang="en-US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Through speech command , care taker is notified.</a:t>
            </a:r>
          </a:p>
          <a:p>
            <a:endParaRPr lang="en-US" sz="24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1DAB1BCF-3702-411E-B83D-343175046923}"/>
              </a:ext>
            </a:extLst>
          </p:cNvPr>
          <p:cNvSpPr txBox="1"/>
          <p:nvPr/>
        </p:nvSpPr>
        <p:spPr>
          <a:xfrm>
            <a:off x="568171" y="213064"/>
            <a:ext cx="75726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PRODUCT / SERVICE </a:t>
            </a:r>
            <a:r>
              <a:rPr lang="en-US" sz="4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:</a:t>
            </a:r>
            <a:endParaRPr lang="en-IN" sz="44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="" xmlns:a16="http://schemas.microsoft.com/office/drawing/2014/main" id="{C3675CB0-23D7-46A0-A7D1-95570177BB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0392" y="1476104"/>
            <a:ext cx="3288836" cy="173735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61275D49-FCBA-4458-8E19-541DD32A8C90}"/>
              </a:ext>
            </a:extLst>
          </p:cNvPr>
          <p:cNvSpPr txBox="1"/>
          <p:nvPr/>
        </p:nvSpPr>
        <p:spPr>
          <a:xfrm>
            <a:off x="4216518" y="3796990"/>
            <a:ext cx="32888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2. </a:t>
            </a:r>
            <a:r>
              <a:rPr lang="en-US" sz="2400" u="sng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Fall  Detection </a:t>
            </a:r>
            <a:r>
              <a:rPr lang="en-US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:</a:t>
            </a:r>
          </a:p>
          <a:p>
            <a:r>
              <a:rPr lang="en-US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If a person falls suddenly, an alert message is sent to the care taker. </a:t>
            </a:r>
            <a:endParaRPr lang="en-IN" sz="24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911422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85652CC7-D7F7-4FE3-80C3-A8A6A8271548}"/>
              </a:ext>
            </a:extLst>
          </p:cNvPr>
          <p:cNvSpPr txBox="1"/>
          <p:nvPr/>
        </p:nvSpPr>
        <p:spPr>
          <a:xfrm>
            <a:off x="363984" y="328474"/>
            <a:ext cx="69689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u="sng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WORKING PROTOTYPE :</a:t>
            </a:r>
            <a:endParaRPr lang="en-IN" sz="5400" u="sng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239B9507-51E9-4B17-A8E7-E3CDF86CC94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161" y="1486935"/>
            <a:ext cx="2862998" cy="20558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FAB499F5-567E-4327-B1D9-E53446B0C29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46" y="3779520"/>
            <a:ext cx="2960913" cy="2499652"/>
          </a:xfrm>
          <a:prstGeom prst="rect">
            <a:avLst/>
          </a:prstGeom>
        </p:spPr>
      </p:pic>
      <p:pic>
        <p:nvPicPr>
          <p:cNvPr id="2" name="WhatsApp Video 2019-06-27 at 7.47.49 PM">
            <a:hlinkClick r:id="" action="ppaction://media"/>
            <a:extLst>
              <a:ext uri="{FF2B5EF4-FFF2-40B4-BE49-F238E27FC236}">
                <a16:creationId xmlns="" xmlns:a16="http://schemas.microsoft.com/office/drawing/2014/main" id="{7FC44040-3021-4D71-99EE-181C92DE06A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452060" y="1771139"/>
            <a:ext cx="6630623" cy="401570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831412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8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="" xmlns:a16="http://schemas.microsoft.com/office/drawing/2014/main" id="{5A48FF6C-4743-4C26-A887-5FB27191E299}"/>
              </a:ext>
            </a:extLst>
          </p:cNvPr>
          <p:cNvSpPr/>
          <p:nvPr/>
        </p:nvSpPr>
        <p:spPr>
          <a:xfrm>
            <a:off x="8655921" y="2681134"/>
            <a:ext cx="2492115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: Rounded Corners 13">
            <a:extLst>
              <a:ext uri="{FF2B5EF4-FFF2-40B4-BE49-F238E27FC236}">
                <a16:creationId xmlns="" xmlns:a16="http://schemas.microsoft.com/office/drawing/2014/main" id="{8531096D-5DAB-43D9-AF78-C3CE1FD329D3}"/>
              </a:ext>
            </a:extLst>
          </p:cNvPr>
          <p:cNvSpPr/>
          <p:nvPr/>
        </p:nvSpPr>
        <p:spPr>
          <a:xfrm>
            <a:off x="8407154" y="824884"/>
            <a:ext cx="3053918" cy="1890943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: Rounded Corners 12">
            <a:extLst>
              <a:ext uri="{FF2B5EF4-FFF2-40B4-BE49-F238E27FC236}">
                <a16:creationId xmlns="" xmlns:a16="http://schemas.microsoft.com/office/drawing/2014/main" id="{76F9A286-4DDA-46D0-B0B7-C7A78F57F8AA}"/>
              </a:ext>
            </a:extLst>
          </p:cNvPr>
          <p:cNvSpPr/>
          <p:nvPr/>
        </p:nvSpPr>
        <p:spPr>
          <a:xfrm>
            <a:off x="355107" y="3187084"/>
            <a:ext cx="4873842" cy="345341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0CC5A33-82BE-4EC3-BD7D-324110348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963" y="177553"/>
            <a:ext cx="11647503" cy="6462944"/>
          </a:xfrm>
        </p:spPr>
        <p:txBody>
          <a:bodyPr/>
          <a:lstStyle/>
          <a:p>
            <a:pPr marL="0" indent="0">
              <a:buNone/>
            </a:pPr>
            <a:r>
              <a:rPr lang="en-US" sz="3600" u="sng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MARKET </a:t>
            </a:r>
            <a:r>
              <a:rPr lang="en-US" sz="3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: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447CAB0D-06C2-46DB-8209-5EECD6DC3F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361" y="1050894"/>
            <a:ext cx="2569504" cy="14389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B08112BD-5B7F-4B47-B888-B5A11266AA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058" y="3268138"/>
            <a:ext cx="2619375" cy="17430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83ADE971-21EE-4FBF-B085-687516AB87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2794" y="4913791"/>
            <a:ext cx="2475685" cy="16474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D8E4E5A6-4EEF-4377-8FBA-A6621F8D329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575" y="5011213"/>
            <a:ext cx="1985753" cy="132351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9F3F18EB-8E7C-4528-B8DD-5575D79D7C67}"/>
              </a:ext>
            </a:extLst>
          </p:cNvPr>
          <p:cNvSpPr txBox="1"/>
          <p:nvPr/>
        </p:nvSpPr>
        <p:spPr>
          <a:xfrm>
            <a:off x="5299969" y="3968318"/>
            <a:ext cx="597254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Potential customers for our product are hospitals, old age homes, people suffering from chronic diseases and bed ridden patients.</a:t>
            </a:r>
            <a:endParaRPr lang="en-IN" sz="28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6CA390D4-5ACA-40C2-A773-E1874B0D516B}"/>
              </a:ext>
            </a:extLst>
          </p:cNvPr>
          <p:cNvSpPr txBox="1"/>
          <p:nvPr/>
        </p:nvSpPr>
        <p:spPr>
          <a:xfrm>
            <a:off x="3336750" y="1171661"/>
            <a:ext cx="53354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Prospective customers for our product are all the elderly people.</a:t>
            </a:r>
            <a:endParaRPr lang="en-IN" sz="28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="" xmlns:a16="http://schemas.microsoft.com/office/drawing/2014/main" id="{BBF667CE-27B5-48B4-ABF3-A7C1A65B0B94}"/>
              </a:ext>
            </a:extLst>
          </p:cNvPr>
          <p:cNvSpPr/>
          <p:nvPr/>
        </p:nvSpPr>
        <p:spPr>
          <a:xfrm>
            <a:off x="1118587" y="2805343"/>
            <a:ext cx="3231472" cy="42226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6D8501C6-F350-4A33-B5E0-3938E95EB438}"/>
              </a:ext>
            </a:extLst>
          </p:cNvPr>
          <p:cNvSpPr txBox="1"/>
          <p:nvPr/>
        </p:nvSpPr>
        <p:spPr>
          <a:xfrm>
            <a:off x="1118587" y="2816421"/>
            <a:ext cx="3231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Bahnschrift SemiBold Condensed" panose="020B0502040204020203" pitchFamily="34" charset="0"/>
              </a:rPr>
              <a:t>POTENTIAL CUSTOMERS</a:t>
            </a:r>
            <a:endParaRPr lang="en-IN" sz="2000" b="1" dirty="0">
              <a:solidFill>
                <a:schemeClr val="accent1">
                  <a:lumMod val="50000"/>
                </a:schemeClr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DF40EB3E-20CA-43DB-AF99-695ED564A0EE}"/>
              </a:ext>
            </a:extLst>
          </p:cNvPr>
          <p:cNvSpPr txBox="1"/>
          <p:nvPr/>
        </p:nvSpPr>
        <p:spPr>
          <a:xfrm>
            <a:off x="8286243" y="2705621"/>
            <a:ext cx="3231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Bahnschrift SemiBold Condensed" panose="020B0502040204020203" pitchFamily="34" charset="0"/>
              </a:rPr>
              <a:t>PROSPECTIVE CUSTOMERS</a:t>
            </a:r>
            <a:endParaRPr lang="en-IN" sz="2000" b="1" dirty="0">
              <a:solidFill>
                <a:schemeClr val="accent1">
                  <a:lumMod val="50000"/>
                </a:schemeClr>
              </a:solidFill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54932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="" xmlns:a16="http://schemas.microsoft.com/office/drawing/2014/main" id="{9E75F701-D6DA-4C96-B4FA-7FF32CB0DBB2}"/>
              </a:ext>
            </a:extLst>
          </p:cNvPr>
          <p:cNvSpPr/>
          <p:nvPr/>
        </p:nvSpPr>
        <p:spPr>
          <a:xfrm>
            <a:off x="4909351" y="3604334"/>
            <a:ext cx="2263806" cy="226380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: Rounded Corners 11">
            <a:extLst>
              <a:ext uri="{FF2B5EF4-FFF2-40B4-BE49-F238E27FC236}">
                <a16:creationId xmlns="" xmlns:a16="http://schemas.microsoft.com/office/drawing/2014/main" id="{1ED0D640-CB19-4BFE-BA94-D74FE0A736D0}"/>
              </a:ext>
            </a:extLst>
          </p:cNvPr>
          <p:cNvSpPr/>
          <p:nvPr/>
        </p:nvSpPr>
        <p:spPr>
          <a:xfrm>
            <a:off x="358066" y="3719744"/>
            <a:ext cx="3699029" cy="256564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: Rounded Corners 10">
            <a:extLst>
              <a:ext uri="{FF2B5EF4-FFF2-40B4-BE49-F238E27FC236}">
                <a16:creationId xmlns="" xmlns:a16="http://schemas.microsoft.com/office/drawing/2014/main" id="{83BF9B49-3479-496A-8A10-F20AF344A8D9}"/>
              </a:ext>
            </a:extLst>
          </p:cNvPr>
          <p:cNvSpPr/>
          <p:nvPr/>
        </p:nvSpPr>
        <p:spPr>
          <a:xfrm>
            <a:off x="7883371" y="2272683"/>
            <a:ext cx="4208015" cy="314269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A3F5153-E192-49AB-BFF1-29CB81014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575" y="266330"/>
            <a:ext cx="11709646" cy="6347534"/>
          </a:xfrm>
        </p:spPr>
        <p:txBody>
          <a:bodyPr/>
          <a:lstStyle/>
          <a:p>
            <a:pPr marL="0" indent="0">
              <a:buNone/>
            </a:pPr>
            <a:r>
              <a:rPr lang="en-US" sz="3600" u="sng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MARKET RESEARCH </a:t>
            </a:r>
            <a:r>
              <a:rPr lang="en-US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:</a:t>
            </a:r>
          </a:p>
          <a:p>
            <a:r>
              <a:rPr lang="en-IN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Created an online survey and considered those responses for the development of our project.</a:t>
            </a:r>
          </a:p>
          <a:p>
            <a:r>
              <a:rPr lang="en-IN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Visited an old age home in Nizampet to enquire how our project would be useful to the senior citizens.</a:t>
            </a:r>
          </a:p>
          <a:p>
            <a:r>
              <a:rPr lang="en-IN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We also visited a physiotherapist in west </a:t>
            </a:r>
            <a:r>
              <a:rPr lang="en-IN" dirty="0" err="1" smtClean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marredpally</a:t>
            </a:r>
            <a:r>
              <a:rPr lang="en-IN" dirty="0" smtClean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.</a:t>
            </a:r>
            <a:endParaRPr lang="en-IN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5">
            <a:extLst>
              <a:ext uri="{FF2B5EF4-FFF2-40B4-BE49-F238E27FC236}">
                <a16:creationId xmlns="" xmlns:a16="http://schemas.microsoft.com/office/drawing/2014/main" id="{C7245553-2505-4D76-A183-44306B67E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400" y="3864009"/>
            <a:ext cx="1643210" cy="23147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6">
            <a:extLst>
              <a:ext uri="{FF2B5EF4-FFF2-40B4-BE49-F238E27FC236}">
                <a16:creationId xmlns="" xmlns:a16="http://schemas.microsoft.com/office/drawing/2014/main" id="{3DE5BD3E-E1EB-46F8-90DB-23384BBE38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25405" y="3864007"/>
            <a:ext cx="1790489" cy="2314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E04A16C8-B63C-4EC3-B4E6-531C752B5CA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6721" y="2416821"/>
            <a:ext cx="2080732" cy="13029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2688EAB7-66ED-4FD4-85E2-79DCA941228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249" y="2416821"/>
            <a:ext cx="1781176" cy="27943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44414FDC-3926-4D60-91D8-0C5A4F7184B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6722" y="3735069"/>
            <a:ext cx="2080732" cy="147612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B4823ABD-16F6-4E27-841A-22E9432477E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2198" y="3735069"/>
            <a:ext cx="1982217" cy="199411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A435F402-A771-4306-ACEF-172E496E9549}"/>
              </a:ext>
            </a:extLst>
          </p:cNvPr>
          <p:cNvSpPr/>
          <p:nvPr/>
        </p:nvSpPr>
        <p:spPr>
          <a:xfrm>
            <a:off x="719091" y="6285390"/>
            <a:ext cx="2956264" cy="30628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96E751EE-EC0B-4F96-9B1C-02C1BCAA16F6}"/>
              </a:ext>
            </a:extLst>
          </p:cNvPr>
          <p:cNvSpPr/>
          <p:nvPr/>
        </p:nvSpPr>
        <p:spPr>
          <a:xfrm>
            <a:off x="4688889" y="5845735"/>
            <a:ext cx="2956264" cy="30628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599C2951-62DE-44E2-B4B9-745FBD39F0D9}"/>
              </a:ext>
            </a:extLst>
          </p:cNvPr>
          <p:cNvSpPr/>
          <p:nvPr/>
        </p:nvSpPr>
        <p:spPr>
          <a:xfrm>
            <a:off x="8588463" y="5415379"/>
            <a:ext cx="2956264" cy="30628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2BEFBDAB-DE5F-427D-85CD-8CF4521CA2CC}"/>
              </a:ext>
            </a:extLst>
          </p:cNvPr>
          <p:cNvSpPr txBox="1"/>
          <p:nvPr/>
        </p:nvSpPr>
        <p:spPr>
          <a:xfrm>
            <a:off x="678345" y="6229598"/>
            <a:ext cx="2894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Bahnschrift SemiBold Condensed" panose="020B0502040204020203" pitchFamily="34" charset="0"/>
              </a:rPr>
              <a:t>ONLINE SURVEY</a:t>
            </a:r>
            <a:endParaRPr lang="en-IN" sz="2000" dirty="0">
              <a:solidFill>
                <a:schemeClr val="accent1">
                  <a:lumMod val="50000"/>
                </a:schemeClr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E2BB3756-73B1-4FF5-AF3B-08A1A57CBCA7}"/>
              </a:ext>
            </a:extLst>
          </p:cNvPr>
          <p:cNvSpPr txBox="1"/>
          <p:nvPr/>
        </p:nvSpPr>
        <p:spPr>
          <a:xfrm>
            <a:off x="4594194" y="5810023"/>
            <a:ext cx="2894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Bahnschrift SemiBold Condensed" panose="020B0502040204020203" pitchFamily="34" charset="0"/>
              </a:rPr>
              <a:t>PHYSIOTHERAPIST</a:t>
            </a:r>
            <a:endParaRPr lang="en-IN" sz="2000" dirty="0">
              <a:solidFill>
                <a:schemeClr val="accent1">
                  <a:lumMod val="50000"/>
                </a:schemeClr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FB531068-FF99-426E-9651-9EC43802DC2B}"/>
              </a:ext>
            </a:extLst>
          </p:cNvPr>
          <p:cNvSpPr txBox="1"/>
          <p:nvPr/>
        </p:nvSpPr>
        <p:spPr>
          <a:xfrm>
            <a:off x="8700393" y="5355331"/>
            <a:ext cx="2894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Bahnschrift SemiBold Condensed" panose="020B0502040204020203" pitchFamily="34" charset="0"/>
              </a:rPr>
              <a:t>OLD AGE HOME</a:t>
            </a:r>
            <a:endParaRPr lang="en-IN" sz="2000" dirty="0">
              <a:solidFill>
                <a:schemeClr val="accent1">
                  <a:lumMod val="50000"/>
                </a:schemeClr>
              </a:solidFill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586105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EFCB2E2-5420-4274-A94F-E2199F5F82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165" y="150920"/>
            <a:ext cx="11922711" cy="65961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u="sng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COMPETITION </a:t>
            </a:r>
            <a:r>
              <a:rPr lang="en-US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:</a:t>
            </a:r>
          </a:p>
          <a:p>
            <a:pPr marL="0" indent="0">
              <a:buNone/>
            </a:pPr>
            <a:endParaRPr lang="en-IN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120D3039-F058-42E3-96B4-2D468CF59F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840" y="989597"/>
            <a:ext cx="3191521" cy="21423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A9B6EFF8-ADEB-45F6-ADE7-9DCEA59F4571}"/>
              </a:ext>
            </a:extLst>
          </p:cNvPr>
          <p:cNvSpPr txBox="1"/>
          <p:nvPr/>
        </p:nvSpPr>
        <p:spPr>
          <a:xfrm>
            <a:off x="4536489" y="1468794"/>
            <a:ext cx="7260453" cy="1676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33" lvl="0" indent="-380933" defTabSz="609493">
              <a:spcBef>
                <a:spcPct val="20000"/>
              </a:spcBef>
              <a:spcAft>
                <a:spcPts val="800"/>
              </a:spcAft>
              <a:buClr>
                <a:schemeClr val="accent1"/>
              </a:buClr>
              <a:buSzPct val="115000"/>
              <a:buFont typeface="Arial"/>
              <a:buChar char="•"/>
              <a:defRPr/>
            </a:pPr>
            <a:r>
              <a:rPr lang="en-IN" sz="2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One of our competitor is Apple Band.</a:t>
            </a:r>
          </a:p>
          <a:p>
            <a:pPr marL="380933" lvl="0" indent="-380933" defTabSz="609493">
              <a:spcBef>
                <a:spcPct val="20000"/>
              </a:spcBef>
              <a:spcAft>
                <a:spcPts val="800"/>
              </a:spcAft>
              <a:buClr>
                <a:schemeClr val="accent1"/>
              </a:buClr>
              <a:buSzPct val="115000"/>
              <a:buFont typeface="Arial"/>
              <a:buChar char="•"/>
              <a:defRPr/>
            </a:pPr>
            <a:r>
              <a:rPr lang="en-IN" sz="2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Apple bands give us information only about Fall detection.</a:t>
            </a:r>
          </a:p>
          <a:p>
            <a:endParaRPr lang="en-IN" sz="28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557DDD55-8633-4971-A4BD-3325AD7415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9916" y="2780202"/>
            <a:ext cx="2782076" cy="21188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870A6E6B-D1E0-480C-B34B-B00BD0B2BAF0}"/>
              </a:ext>
            </a:extLst>
          </p:cNvPr>
          <p:cNvSpPr txBox="1"/>
          <p:nvPr/>
        </p:nvSpPr>
        <p:spPr>
          <a:xfrm>
            <a:off x="2920753" y="3448974"/>
            <a:ext cx="56461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Our other competitor is the Sensoria socks.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This device gives helpful data to the old people about their health status.</a:t>
            </a:r>
            <a:endParaRPr lang="en-IN" sz="28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EE6D881C-42E6-4128-BA7E-DE6820310475}"/>
              </a:ext>
            </a:extLst>
          </p:cNvPr>
          <p:cNvSpPr txBox="1"/>
          <p:nvPr/>
        </p:nvSpPr>
        <p:spPr>
          <a:xfrm>
            <a:off x="133164" y="5335480"/>
            <a:ext cx="119227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Our product is unique as it is a gesture based glove and fall detection in our band is done by training ML model using  various datasets making it more efficient.</a:t>
            </a:r>
          </a:p>
        </p:txBody>
      </p:sp>
    </p:spTree>
    <p:extLst>
      <p:ext uri="{BB962C8B-B14F-4D97-AF65-F5344CB8AC3E}">
        <p14:creationId xmlns="" xmlns:p14="http://schemas.microsoft.com/office/powerpoint/2010/main" val="578746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2B494CB9-576B-485C-9156-C036E36BB2AE}"/>
              </a:ext>
            </a:extLst>
          </p:cNvPr>
          <p:cNvSpPr/>
          <p:nvPr/>
        </p:nvSpPr>
        <p:spPr>
          <a:xfrm>
            <a:off x="4740676" y="97654"/>
            <a:ext cx="6711518" cy="38440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016BFC1-68F3-4A1D-AFC0-BFC7DD89AB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431" y="248574"/>
            <a:ext cx="11825055" cy="64274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u="sng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MARKETING STRATEGY </a:t>
            </a:r>
            <a:r>
              <a:rPr lang="en-US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:</a:t>
            </a:r>
          </a:p>
          <a:p>
            <a:pPr marL="380933" lvl="0" indent="-380933" defTabSz="609493">
              <a:lnSpc>
                <a:spcPct val="100000"/>
              </a:lnSpc>
              <a:spcBef>
                <a:spcPct val="20000"/>
              </a:spcBef>
              <a:spcAft>
                <a:spcPts val="800"/>
              </a:spcAft>
              <a:buClr>
                <a:schemeClr val="accent1"/>
              </a:buClr>
              <a:buSzPct val="115000"/>
              <a:buFont typeface="Arial"/>
              <a:buChar char="•"/>
              <a:defRPr/>
            </a:pPr>
            <a:r>
              <a:rPr lang="en-IN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Our customers are</a:t>
            </a:r>
          </a:p>
          <a:p>
            <a:pPr marL="971550" lvl="1" indent="-514350" defTabSz="609493">
              <a:lnSpc>
                <a:spcPct val="100000"/>
              </a:lnSpc>
              <a:spcBef>
                <a:spcPct val="20000"/>
              </a:spcBef>
              <a:spcAft>
                <a:spcPts val="800"/>
              </a:spcAft>
              <a:buClr>
                <a:schemeClr val="accent1"/>
              </a:buClr>
              <a:buSzPct val="115000"/>
              <a:buFont typeface="+mj-lt"/>
              <a:buAutoNum type="arabicPeriod"/>
              <a:defRPr/>
            </a:pPr>
            <a:r>
              <a:rPr lang="en-US" sz="2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Hospitals </a:t>
            </a:r>
          </a:p>
          <a:p>
            <a:pPr marL="971550" lvl="1" indent="-514350" defTabSz="609493">
              <a:lnSpc>
                <a:spcPct val="100000"/>
              </a:lnSpc>
              <a:spcBef>
                <a:spcPct val="20000"/>
              </a:spcBef>
              <a:spcAft>
                <a:spcPts val="800"/>
              </a:spcAft>
              <a:buClr>
                <a:schemeClr val="accent1"/>
              </a:buClr>
              <a:buSzPct val="115000"/>
              <a:buFont typeface="+mj-lt"/>
              <a:buAutoNum type="arabicPeriod"/>
              <a:defRPr/>
            </a:pPr>
            <a:r>
              <a:rPr lang="en-US" sz="2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Old age homes </a:t>
            </a:r>
          </a:p>
          <a:p>
            <a:pPr marL="971550" lvl="1" indent="-514350" defTabSz="609493">
              <a:lnSpc>
                <a:spcPct val="100000"/>
              </a:lnSpc>
              <a:spcBef>
                <a:spcPct val="20000"/>
              </a:spcBef>
              <a:spcAft>
                <a:spcPts val="800"/>
              </a:spcAft>
              <a:buClr>
                <a:schemeClr val="accent1"/>
              </a:buClr>
              <a:buSzPct val="115000"/>
              <a:buFont typeface="+mj-lt"/>
              <a:buAutoNum type="arabicPeriod"/>
              <a:defRPr/>
            </a:pPr>
            <a:r>
              <a:rPr lang="en-US" sz="2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Care takers of old people</a:t>
            </a:r>
          </a:p>
          <a:p>
            <a:pPr marL="971550" lvl="1" indent="-514350" defTabSz="609493">
              <a:lnSpc>
                <a:spcPct val="100000"/>
              </a:lnSpc>
              <a:spcBef>
                <a:spcPct val="20000"/>
              </a:spcBef>
              <a:spcAft>
                <a:spcPts val="800"/>
              </a:spcAft>
              <a:buClr>
                <a:schemeClr val="accent1"/>
              </a:buClr>
              <a:buSzPct val="115000"/>
              <a:buNone/>
              <a:defRPr/>
            </a:pPr>
            <a:endParaRPr lang="en-IN" sz="28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380933" lvl="0" indent="-380933" defTabSz="609493">
              <a:lnSpc>
                <a:spcPct val="100000"/>
              </a:lnSpc>
              <a:spcBef>
                <a:spcPct val="20000"/>
              </a:spcBef>
              <a:spcAft>
                <a:spcPts val="800"/>
              </a:spcAft>
              <a:buClr>
                <a:schemeClr val="accent1"/>
              </a:buClr>
              <a:buSzPct val="115000"/>
              <a:buFont typeface="Arial"/>
              <a:buChar char="•"/>
              <a:defRPr/>
            </a:pPr>
            <a:r>
              <a:rPr lang="en-US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We reach them through advertising, spreading information to people through doctors. </a:t>
            </a:r>
          </a:p>
          <a:p>
            <a:pPr marL="380933" lvl="0" indent="-380933" defTabSz="609493">
              <a:lnSpc>
                <a:spcPct val="100000"/>
              </a:lnSpc>
              <a:spcBef>
                <a:spcPct val="20000"/>
              </a:spcBef>
              <a:spcAft>
                <a:spcPts val="800"/>
              </a:spcAft>
              <a:buClr>
                <a:schemeClr val="accent1"/>
              </a:buClr>
              <a:buSzPct val="115000"/>
              <a:buFont typeface="Arial"/>
              <a:buChar char="•"/>
              <a:defRPr/>
            </a:pPr>
            <a:r>
              <a:rPr lang="en-IN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Online advertising, Social Media, Recommendation by Doctors/Medical shops etc., are the methods we will use for promoting our product.</a:t>
            </a:r>
          </a:p>
          <a:p>
            <a:pPr marL="380933" lvl="0" indent="-380933" defTabSz="609493">
              <a:lnSpc>
                <a:spcPct val="100000"/>
              </a:lnSpc>
              <a:spcBef>
                <a:spcPct val="20000"/>
              </a:spcBef>
              <a:spcAft>
                <a:spcPts val="800"/>
              </a:spcAft>
              <a:buClr>
                <a:schemeClr val="accent1"/>
              </a:buClr>
              <a:buSzPct val="115000"/>
              <a:buFont typeface="Arial"/>
              <a:buChar char="•"/>
              <a:defRPr/>
            </a:pPr>
            <a:r>
              <a:rPr lang="en-IN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We can promote our product by approaching NGO’s , old age homes personally.</a:t>
            </a:r>
          </a:p>
          <a:p>
            <a:pPr marL="0" indent="0">
              <a:buNone/>
            </a:pPr>
            <a:endParaRPr lang="en-IN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B6CD2E20-445C-472D-AEDA-927431D768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075" y="197128"/>
            <a:ext cx="5177901" cy="391841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3E36364D-1583-4E59-9807-6F2AE1028003}"/>
              </a:ext>
            </a:extLst>
          </p:cNvPr>
          <p:cNvSpPr/>
          <p:nvPr/>
        </p:nvSpPr>
        <p:spPr>
          <a:xfrm>
            <a:off x="6485137" y="372862"/>
            <a:ext cx="3497802" cy="50602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88147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01A50E1-549E-48DC-A05D-844ABF6EFF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185" y="213064"/>
            <a:ext cx="11771791" cy="6445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u="sng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Revenue Model </a:t>
            </a:r>
            <a:r>
              <a:rPr lang="en-U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:</a:t>
            </a:r>
          </a:p>
          <a:p>
            <a:pPr marL="0" indent="0">
              <a:buNone/>
            </a:pPr>
            <a:r>
              <a:rPr lang="en-IN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The revenue can be generated by selling the Band to the customer.</a:t>
            </a:r>
          </a:p>
          <a:p>
            <a:pPr marL="0" indent="0">
              <a:buNone/>
            </a:pPr>
            <a:r>
              <a:rPr lang="en-IN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Overall cost for a single piece :</a:t>
            </a:r>
          </a:p>
          <a:p>
            <a:pPr marL="514350" indent="-514350">
              <a:buAutoNum type="arabicPeriod"/>
            </a:pPr>
            <a:r>
              <a:rPr lang="en-IN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MPU6050 – Rs. 150/-</a:t>
            </a:r>
          </a:p>
          <a:p>
            <a:pPr marL="514350" indent="-514350">
              <a:buAutoNum type="arabicPeriod"/>
            </a:pPr>
            <a:r>
              <a:rPr lang="en-IN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GSM – Rs. 700/-</a:t>
            </a:r>
          </a:p>
          <a:p>
            <a:pPr marL="514350" indent="-514350">
              <a:buAutoNum type="arabicPeriod"/>
            </a:pPr>
            <a:r>
              <a:rPr lang="en-IN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Microprocessor – Rs. 1000/-</a:t>
            </a:r>
          </a:p>
          <a:p>
            <a:pPr marL="514350" indent="-514350">
              <a:buAutoNum type="arabicPeriod"/>
            </a:pPr>
            <a:r>
              <a:rPr lang="en-IN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Oled – Rs. 700/-</a:t>
            </a:r>
          </a:p>
          <a:p>
            <a:pPr marL="514350" indent="-514350">
              <a:buAutoNum type="arabicPeriod"/>
            </a:pPr>
            <a:r>
              <a:rPr lang="en-IN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Designing of the Product – Rs. 300/-</a:t>
            </a:r>
          </a:p>
          <a:p>
            <a:pPr marL="514350" indent="-514350">
              <a:buAutoNum type="arabicPeriod"/>
            </a:pPr>
            <a:r>
              <a:rPr lang="en-IN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Power Bank-Rs.500/-</a:t>
            </a:r>
          </a:p>
          <a:p>
            <a:pPr marL="514350" indent="-514350">
              <a:buAutoNum type="arabicPeriod"/>
            </a:pPr>
            <a:r>
              <a:rPr lang="en-IN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Microphone-Rs.200/-</a:t>
            </a:r>
          </a:p>
          <a:p>
            <a:pPr marL="0" indent="0">
              <a:buNone/>
            </a:pPr>
            <a:r>
              <a:rPr lang="en-IN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Total Cost : Rs. 3550/-</a:t>
            </a:r>
          </a:p>
          <a:p>
            <a:pPr marL="514350" indent="-514350">
              <a:buAutoNum type="arabicPeriod"/>
            </a:pPr>
            <a:endParaRPr lang="en-IN" sz="32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514350" indent="-514350">
              <a:buAutoNum type="arabicPeriod"/>
            </a:pPr>
            <a:endParaRPr lang="en-IN" sz="32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>
              <a:buNone/>
            </a:pPr>
            <a:endParaRPr lang="en-IN" sz="32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DB29845E-87BE-4A5B-9E25-F74BA17BDC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823" y="1727122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197802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946</TotalTime>
  <Words>548</Words>
  <Application>Microsoft Office PowerPoint</Application>
  <PresentationFormat>Custom</PresentationFormat>
  <Paragraphs>67</Paragraphs>
  <Slides>11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SMART BAND FOR SENIOR CITIZENS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Financial Implication for the village</vt:lpstr>
      <vt:lpstr>Slide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BAND FOR SENIOR CITIZENS</dc:title>
  <dc:creator>suhas gangireddy</dc:creator>
  <cp:lastModifiedBy>User</cp:lastModifiedBy>
  <cp:revision>37</cp:revision>
  <dcterms:created xsi:type="dcterms:W3CDTF">2019-06-14T13:28:40Z</dcterms:created>
  <dcterms:modified xsi:type="dcterms:W3CDTF">2019-11-08T03:36:57Z</dcterms:modified>
</cp:coreProperties>
</file>

<file path=docProps/thumbnail.jpeg>
</file>